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1B467-AE28-433B-8AFE-9C8F690D8525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36DF8-7E5D-46B3-8300-C64A6A5B5B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5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5B3F0-57A1-479C-A1C9-007DF0DDC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2866A2-94C2-4DDE-A0C0-926970321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5E6CC1-B2D2-4FD9-9982-C8892D83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725F6-4693-4B75-986D-406665F9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B3EF7E-FD61-4B1D-85E0-618376E6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uppieren 5">
            <a:extLst>
              <a:ext uri="{FF2B5EF4-FFF2-40B4-BE49-F238E27FC236}">
                <a16:creationId xmlns:a16="http://schemas.microsoft.com/office/drawing/2014/main" id="{A1E48FFE-0272-4C94-860C-5AA2E3A8F05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867068" y="328882"/>
            <a:ext cx="2457864" cy="1402812"/>
            <a:chOff x="6654210" y="5757863"/>
            <a:chExt cx="2000250" cy="1062654"/>
          </a:xfrm>
        </p:grpSpPr>
        <p:pic>
          <p:nvPicPr>
            <p:cNvPr id="8" name="Picture 5" descr="BW55_KL_sw_weiss">
              <a:extLst>
                <a:ext uri="{FF2B5EF4-FFF2-40B4-BE49-F238E27FC236}">
                  <a16:creationId xmlns:a16="http://schemas.microsoft.com/office/drawing/2014/main" id="{FA1C5FD1-ECE0-4AC5-88EA-FA0F829AC6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210" y="5757863"/>
              <a:ext cx="2000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C7978A45-F33F-4581-96A9-A339D510C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2227" y="6605073"/>
              <a:ext cx="19442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>
                  <a:solidFill>
                    <a:srgbClr val="000000"/>
                  </a:solidFill>
                  <a:cs typeface="Times New Roman" pitchFamily="18" charset="0"/>
                </a:rPr>
                <a:t>STAATLICHES SCHULAMT  KARLSRUHE</a:t>
              </a:r>
              <a:endParaRPr lang="de-DE" altLang="de-DE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342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A32FA-29F4-4AB7-AA01-F39C9CF3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35E9E8-983C-4E39-838F-2EC36D551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5B7CC-84B6-4723-A2E5-03AC965F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643F28-7116-4C71-9B56-41D9DD1A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62912E-9DC5-4553-B62B-48A3F428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9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1C935FB-6852-44A7-92D0-D6394B43C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446D01-3F33-4A54-B59F-589942546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63D97-49B9-451E-BD4B-8DD2EA28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244356-C3C3-437D-AB59-A789797F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8A5D1-A1C5-4FF4-A8DD-83B0F5A6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grpSp>
        <p:nvGrpSpPr>
          <p:cNvPr id="7" name="Gruppieren 5">
            <a:extLst>
              <a:ext uri="{FF2B5EF4-FFF2-40B4-BE49-F238E27FC236}">
                <a16:creationId xmlns:a16="http://schemas.microsoft.com/office/drawing/2014/main" id="{013CD1AD-8673-4A4F-8C67-EAE6C7C9499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353550" y="215900"/>
            <a:ext cx="2000250" cy="1063625"/>
            <a:chOff x="6654210" y="5757863"/>
            <a:chExt cx="2000250" cy="1062654"/>
          </a:xfrm>
        </p:grpSpPr>
        <p:pic>
          <p:nvPicPr>
            <p:cNvPr id="9" name="Picture 5" descr="BW55_KL_sw_weiss">
              <a:extLst>
                <a:ext uri="{FF2B5EF4-FFF2-40B4-BE49-F238E27FC236}">
                  <a16:creationId xmlns:a16="http://schemas.microsoft.com/office/drawing/2014/main" id="{D608088E-EF91-4CA5-A35B-5B40DDB8E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210" y="5757863"/>
              <a:ext cx="2000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6F24586-515D-4A7B-B522-D84AE1BE1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2227" y="6605073"/>
              <a:ext cx="19442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>
                  <a:solidFill>
                    <a:srgbClr val="000000"/>
                  </a:solidFill>
                  <a:cs typeface="Times New Roman" pitchFamily="18" charset="0"/>
                </a:rPr>
                <a:t>STAATLICHES SCHULAMT  KARLSRUHE</a:t>
              </a:r>
              <a:endParaRPr lang="de-DE" altLang="de-DE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05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B2E00-FCF0-4133-A886-2E39167F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D2FC23-91FF-499D-9B8C-57282F985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523813-696E-45E8-8286-AA165038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52AEE-5E12-4475-ABE8-93CA37C9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31BF0E-7567-4FF9-8407-2076D8E1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uppieren 5">
            <a:extLst>
              <a:ext uri="{FF2B5EF4-FFF2-40B4-BE49-F238E27FC236}">
                <a16:creationId xmlns:a16="http://schemas.microsoft.com/office/drawing/2014/main" id="{810743A8-7C28-4EB2-8B49-152267E0778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353550" y="230188"/>
            <a:ext cx="2000250" cy="1063625"/>
            <a:chOff x="6654210" y="5757863"/>
            <a:chExt cx="2000250" cy="1062654"/>
          </a:xfrm>
        </p:grpSpPr>
        <p:pic>
          <p:nvPicPr>
            <p:cNvPr id="8" name="Picture 5" descr="BW55_KL_sw_weiss">
              <a:extLst>
                <a:ext uri="{FF2B5EF4-FFF2-40B4-BE49-F238E27FC236}">
                  <a16:creationId xmlns:a16="http://schemas.microsoft.com/office/drawing/2014/main" id="{6887AEC6-1433-43C5-A5C1-32602F193D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210" y="5757863"/>
              <a:ext cx="2000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B20D37E-865F-4261-953E-F3C285F0B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2227" y="6605073"/>
              <a:ext cx="19442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>
                  <a:solidFill>
                    <a:srgbClr val="000000"/>
                  </a:solidFill>
                  <a:cs typeface="Times New Roman" pitchFamily="18" charset="0"/>
                </a:rPr>
                <a:t>STAATLICHES SCHULAMT  KARLSRUHE</a:t>
              </a:r>
              <a:endParaRPr lang="de-DE" altLang="de-DE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cxnSp>
        <p:nvCxnSpPr>
          <p:cNvPr id="10" name="Gerade Verbindung 7">
            <a:extLst>
              <a:ext uri="{FF2B5EF4-FFF2-40B4-BE49-F238E27FC236}">
                <a16:creationId xmlns:a16="http://schemas.microsoft.com/office/drawing/2014/main" id="{C76B2788-C6B8-470D-BF63-3724D27601BE}"/>
              </a:ext>
            </a:extLst>
          </p:cNvPr>
          <p:cNvCxnSpPr/>
          <p:nvPr userDrawn="1"/>
        </p:nvCxnSpPr>
        <p:spPr>
          <a:xfrm>
            <a:off x="0" y="128858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39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29522-36D6-4DA8-895C-E07609D3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B907D8-113C-4747-8F01-575B132E8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CF7113-4CA7-4C45-A979-989D3782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CBD01C-1E5B-44DE-A58B-28C126B1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B9B95A-7C3D-472C-B1B5-9DD46173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B2240-FAA3-4323-A6EF-807BEDA22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06E63A-0433-4DA0-9820-61C79560D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92263C-5DD3-411D-B910-E838305FF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197E70-B366-4F55-BE2D-CCA4B7FB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6F9627-CB4E-46E1-9B70-3FA177C3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9003B9-781B-462A-AA54-FF0CE829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9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20B85-061C-40A7-867B-401F82347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D9CD7E-2B88-450A-8D36-4E6C84CC6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74E9A4-2850-4148-BB0C-7CF3FB116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28B2723-6C5E-4E46-98DC-A82DF5567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2F8CF8-78F7-45A3-BC78-A1EF07485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E19DE0F-9E1C-4FB5-92D0-10AE5562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5A482B-BBBB-45D9-A4C1-18592907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B2001B2-EB3C-41CA-87E6-D89E05D3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uppieren 5">
            <a:extLst>
              <a:ext uri="{FF2B5EF4-FFF2-40B4-BE49-F238E27FC236}">
                <a16:creationId xmlns:a16="http://schemas.microsoft.com/office/drawing/2014/main" id="{16ADA13F-0BCD-4B28-8C44-4D8EC40A628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351962" y="334963"/>
            <a:ext cx="2000250" cy="1063625"/>
            <a:chOff x="6654210" y="5757863"/>
            <a:chExt cx="2000250" cy="1062654"/>
          </a:xfrm>
        </p:grpSpPr>
        <p:pic>
          <p:nvPicPr>
            <p:cNvPr id="11" name="Picture 5" descr="BW55_KL_sw_weiss">
              <a:extLst>
                <a:ext uri="{FF2B5EF4-FFF2-40B4-BE49-F238E27FC236}">
                  <a16:creationId xmlns:a16="http://schemas.microsoft.com/office/drawing/2014/main" id="{66CB9ED6-7A18-4A3B-93B6-550DF01658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4210" y="5757863"/>
              <a:ext cx="2000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1ADFEC58-A546-4402-93CF-0F1CF5FB2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2227" y="6605073"/>
              <a:ext cx="194421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>
                  <a:solidFill>
                    <a:srgbClr val="000000"/>
                  </a:solidFill>
                  <a:cs typeface="Times New Roman" pitchFamily="18" charset="0"/>
                </a:rPr>
                <a:t>STAATLICHES SCHULAMT  KARLSRUHE</a:t>
              </a:r>
              <a:endParaRPr lang="de-DE" altLang="de-DE" sz="1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cxnSp>
        <p:nvCxnSpPr>
          <p:cNvPr id="13" name="Gerade Verbindung 7">
            <a:extLst>
              <a:ext uri="{FF2B5EF4-FFF2-40B4-BE49-F238E27FC236}">
                <a16:creationId xmlns:a16="http://schemas.microsoft.com/office/drawing/2014/main" id="{2B325772-91CF-4D4F-B7EB-3D412FBCFB5C}"/>
              </a:ext>
            </a:extLst>
          </p:cNvPr>
          <p:cNvCxnSpPr/>
          <p:nvPr userDrawn="1"/>
        </p:nvCxnSpPr>
        <p:spPr>
          <a:xfrm>
            <a:off x="0" y="1179513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60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2EB8C-7229-45A7-9B33-DEB941DA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856450-25AF-4FBF-B46F-964446A3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A974697-4374-4443-8433-7C57272D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D4EA6-549B-4C38-9823-C5D73D31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5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4CD25B-3C91-4014-8CC5-6EE6B943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23BF9C-5688-483A-87C6-4A62F980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109D82-C1BE-4460-B833-AE42A984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9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D8883-B630-4395-B7DE-AFF3238B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26AC95-F50A-4FBF-909B-EB5BA8420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AF4FBF-10ED-4D3C-B5EA-DAB69F280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94101C-F5F5-4EFE-A314-04A62FB9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44D204-016F-4BC5-80E1-3925CF32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825055-403E-4783-9A3E-50AC2A43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5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0C8A2-37E8-4D62-B56D-D3CA770D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F388CA-503E-495E-AF9D-27FE9E6DF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88F819-A6BD-4CA4-AAC0-C250BB970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459217-10E4-4408-9D1E-F573593F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7A8035-9344-44C0-9552-6F59767F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Fachberater Datenschutz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97E9CB-FC42-44DE-AE20-C9E424BC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1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6BF04C6-DD66-47BC-A97C-9821C895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205511-EF9A-4ECA-A382-59D98C48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2B451D-20BE-413F-ACC3-7FD1C0A3C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22.09.2020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F89FBB-B14F-4ADB-99B3-E43711B13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J. Hecker Fachberater Datenschutz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FB20DD-5D29-4B9E-BF2D-79DAD1530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9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treet-map.de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0112D-C503-42F0-94B0-1499042CF7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D8AB23-A36A-4AE9-BDF6-6DCE798DC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Datenschutz – Homepage</a:t>
            </a:r>
          </a:p>
          <a:p>
            <a:endParaRPr lang="de-DE" dirty="0"/>
          </a:p>
        </p:txBody>
      </p:sp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4C0AA36D-E5DC-491C-9EE7-1F933BCE0D1D}"/>
              </a:ext>
            </a:extLst>
          </p:cNvPr>
          <p:cNvCxnSpPr/>
          <p:nvPr/>
        </p:nvCxnSpPr>
        <p:spPr>
          <a:xfrm>
            <a:off x="1802296" y="350473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514282-4114-4370-8995-CBDF275F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 </a:t>
            </a:r>
          </a:p>
          <a:p>
            <a:r>
              <a:rPr lang="en-US" dirty="0"/>
              <a:t>Fachbetreuer Datenschutz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4065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4B0EC-9162-4C86-ABFA-E277C3C9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FCDF46-56BD-4A8C-863B-47B31763C4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Kontaktformular / E-Mail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DC3305-10DD-4C4C-8136-6D6FAFD001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Der Nutzer des Kontaktformulars sendet ihnen personenbezogene Daten.</a:t>
            </a:r>
          </a:p>
          <a:p>
            <a:r>
              <a:rPr lang="de-DE" dirty="0"/>
              <a:t>Die Rechtmäßigkeit der Verarbeitung ist im Vorfeld unklar.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C22EE67-1668-4700-8C8D-B960178B7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54749EE-AE0E-4C92-8B5F-C2925F789D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Stellen sie einen Datenschutzhinweis ein.</a:t>
            </a:r>
          </a:p>
          <a:p>
            <a:r>
              <a:rPr lang="de-DE" dirty="0"/>
              <a:t>Dieser ist im Idealfall durch ein Kontrollkästchen mit einer Einwilligung verbunden.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4DDE8691-4575-4425-B3D1-4BAABC14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617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4A316-C96D-40E1-B79E-60523DD3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C7040F-12F1-46B4-A04B-C831CC3CF4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https fehlt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EADA14-90CA-413A-8F24-D68B909947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Es besteht keine Sichere Verbindung zwischen ihrer Website und dem Computer des Nutzers.</a:t>
            </a:r>
          </a:p>
          <a:p>
            <a:r>
              <a:rPr lang="de-DE" dirty="0"/>
              <a:t>Das Zertifikat kostet Geld.</a:t>
            </a:r>
          </a:p>
          <a:p>
            <a:r>
              <a:rPr lang="de-DE" dirty="0"/>
              <a:t>Ohne eine https-Verbindung wirken Websites, die personenbezogene Daten verwalten, als unseriös.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C8256CD-D547-4DF8-9A8B-608693CF6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0A634C-94ED-45C9-9CDA-EDD19AAA71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Wir empfehlen ihnen zu investieren.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47E066C-A539-4870-A48F-8765B204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551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8007D-2627-42AA-9C16-DAC01E59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9E01AC-2A36-40F5-88F6-7975DCAC52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AVV mit Homepagedienstleister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3ACDF6-B012-4CA0-BD15-881214D909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Die Nutzung einer externen Dienstleistung stellt eine Weitergabe von Daten an Dritte dar.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8D9742-292C-43BA-9699-F8933162D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3E9BAD-FD05-4772-9FBA-2EC8BC603B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Nutzen sie den AVV-Vordruck des Landes BW. </a:t>
            </a:r>
          </a:p>
          <a:p>
            <a:r>
              <a:rPr lang="de-DE" dirty="0"/>
              <a:t>Schreiben sie dem Anbieter vor, wie er mit ihren Daten umzugehen hat.</a:t>
            </a:r>
          </a:p>
          <a:p>
            <a:r>
              <a:rPr lang="de-DE" dirty="0"/>
              <a:t>Falls notwendig, nehmen sie diesen Vorgang mit in ihr Verfahrensverzeichnis auf und machen sie eine Gefährdungsanalyse.</a:t>
            </a:r>
          </a:p>
          <a:p>
            <a:r>
              <a:rPr lang="de-DE" dirty="0">
                <a:solidFill>
                  <a:srgbClr val="92D050"/>
                </a:solidFill>
              </a:rPr>
              <a:t>Wir helfen ihnen dabei!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ACAC754-10E8-4AAC-B248-44767730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8712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33C42-EF66-49E4-8483-8C9B79B48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1FB604-74A2-48B9-825B-F2B7856D1B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Datenschutzerklärung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A52F58-289D-4A43-8672-E8CC318225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Ihre Datenschutzerklärung ist unvollständig.</a:t>
            </a:r>
          </a:p>
          <a:p>
            <a:r>
              <a:rPr lang="de-DE" dirty="0"/>
              <a:t>Ihre Datenschutzerklärung ist umfangreicher als notwendig und führt zu Verwirrung und Unklarheiten.</a:t>
            </a:r>
          </a:p>
          <a:p>
            <a:r>
              <a:rPr lang="de-DE" dirty="0"/>
              <a:t>Ihre Datenschutzerklärung ist mit einem unpassenden DSE-Generator erstellt worden.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D62961-A863-4296-A797-EFA03F300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0EE9E6-43C0-4ABA-A5F1-ED0E5B95DF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Nutzen sie die Formvorlage des Landes BW.</a:t>
            </a:r>
          </a:p>
          <a:p>
            <a:r>
              <a:rPr lang="de-DE" dirty="0">
                <a:solidFill>
                  <a:srgbClr val="92D050"/>
                </a:solidFill>
              </a:rPr>
              <a:t>Bei eventuell notwendigen Anpassungen helfen wir ihnen weiter.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3B5D40B-65A1-44DE-BA11-BE898D352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93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0E641-1562-4C61-B6DF-1FF48E04D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AB1374-2B0A-40B5-94E5-A3225CDF8F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Impressum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838772-ED64-4BDE-B792-8CAD12C127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Herausgeber ist nicht korrekt angegeben. (Ist bei staatlichen Schulen immer das Land BW – vertreten durch die Schule)</a:t>
            </a:r>
          </a:p>
          <a:p>
            <a:r>
              <a:rPr lang="de-DE" dirty="0"/>
              <a:t>Unzureichende Inhalte</a:t>
            </a:r>
          </a:p>
          <a:p>
            <a:r>
              <a:rPr lang="de-DE" dirty="0"/>
              <a:t>Fehlerhafte Angaben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92736B2-BF53-4A6A-9B39-DA5E63ABD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85A809B-5F40-4FC6-B7CB-9201DF03A2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Nutzen sie bitte die Formvorlage des Landes BW.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57BF437-EA3D-4F44-B75C-136D010E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7190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CA53E-F4A5-4027-ACFC-8AE95497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F3B5FB-F54D-4EEC-BF14-F9B0A12DEC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Cookies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2B1D52-DF9C-4107-9E71-186B05B564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Sie verwenden Cookies ohne Einwilligung des Websitenutzers.</a:t>
            </a:r>
          </a:p>
          <a:p>
            <a:r>
              <a:rPr lang="de-DE" dirty="0"/>
              <a:t>Drittanbieter Cookies „tracken“ beispielsweise ihr Nutzer ohne deren Wissen und sammeln unbemerkt Daten.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E6EB5EF-970E-46F0-AC68-F11800DE6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B5BE74A-5F86-4C1A-8FF5-9B99E900AEE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Siehe </a:t>
            </a:r>
            <a:r>
              <a:rPr lang="de-DE" dirty="0" err="1"/>
              <a:t>Social</a:t>
            </a:r>
            <a:r>
              <a:rPr lang="de-DE" dirty="0"/>
              <a:t>-Media und Plugins</a:t>
            </a:r>
          </a:p>
          <a:p>
            <a:r>
              <a:rPr lang="de-DE" dirty="0"/>
              <a:t>Integrieren sie ein Pop-up-Fenster, welches dem Nutzer eine Einwilligung in die Nutzung der Cookies abnimmt.</a:t>
            </a:r>
          </a:p>
          <a:p>
            <a:r>
              <a:rPr lang="de-DE" dirty="0"/>
              <a:t>Am besten: Nutzen sie keine Cookies.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52102DF-7D5F-49EB-A8B9-D468AAB7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554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47A5A-D3E3-4D9F-BD3F-E3C5C0825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AA2207-FF9D-46B3-AF33-9D3F99165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  <a:p>
            <a:pPr lvl="1"/>
            <a:r>
              <a:rPr lang="de-DE" dirty="0"/>
              <a:t>Seien sie sparsam im Umgang mit Daten.</a:t>
            </a:r>
          </a:p>
          <a:p>
            <a:pPr lvl="1"/>
            <a:r>
              <a:rPr lang="de-DE" dirty="0"/>
              <a:t>Haben sie keine Scheu vor diesem komplexen Thema.</a:t>
            </a:r>
          </a:p>
          <a:p>
            <a:pPr lvl="1"/>
            <a:r>
              <a:rPr lang="de-DE" dirty="0"/>
              <a:t>Bitten sie uns um Rat, wenn sie einmal nicht weiterkommen.</a:t>
            </a:r>
          </a:p>
          <a:p>
            <a:pPr lvl="1"/>
            <a:r>
              <a:rPr lang="de-DE" dirty="0"/>
              <a:t>Sichern sie sich gegen ungewollte Datenschutzpannen ab. 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r>
              <a:rPr lang="de-DE" dirty="0">
                <a:solidFill>
                  <a:srgbClr val="92D050"/>
                </a:solidFill>
              </a:rPr>
              <a:t>TIPP: Behandeln sie ihre Website als Visitenkarte und nicht als Tagebuch.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DAE21E-8A58-4F6A-AA9C-BA02D8C3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03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90A8F-AED7-4059-95C3-78BD16E28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0D0446-2D1F-4B36-BC21-CA5B7BE46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Zweck der Präsentation</a:t>
            </a:r>
          </a:p>
          <a:p>
            <a:r>
              <a:rPr lang="de-DE" dirty="0"/>
              <a:t>Häufige Datenschutzprobleme auf Schulhomepages</a:t>
            </a:r>
          </a:p>
          <a:p>
            <a:pPr lvl="1"/>
            <a:r>
              <a:rPr lang="de-DE" dirty="0"/>
              <a:t>Probleme</a:t>
            </a:r>
          </a:p>
          <a:p>
            <a:pPr lvl="1"/>
            <a:r>
              <a:rPr lang="de-DE" dirty="0"/>
              <a:t>Mögliche Lösungen</a:t>
            </a:r>
          </a:p>
          <a:p>
            <a:r>
              <a:rPr lang="de-DE" dirty="0"/>
              <a:t>Fazit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357F65-E4D9-40B6-9463-31C6D9FC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J. Hecker</a:t>
            </a:r>
          </a:p>
          <a:p>
            <a:r>
              <a:rPr lang="en-US" dirty="0"/>
              <a:t> 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4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8876AF51-9D7A-4D73-B379-347138F4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0D1DFF9-AB13-4983-9149-BE20060E7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3" y="2761822"/>
            <a:ext cx="8825659" cy="2362200"/>
          </a:xfrm>
        </p:spPr>
        <p:txBody>
          <a:bodyPr/>
          <a:lstStyle/>
          <a:p>
            <a:r>
              <a:rPr lang="de-DE" dirty="0"/>
              <a:t>Zweck der Präsentation ist es, den Schulen in datenschutzrechtlichen Belangen, beratend zur Seite zu stehen. Ferner sollen mögliche Folgen aus der Internetpräsenz im Voraus beseitigt werden.</a:t>
            </a:r>
          </a:p>
        </p:txBody>
      </p:sp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DCD82C8F-2422-409D-8D23-654201CC60D5}"/>
              </a:ext>
            </a:extLst>
          </p:cNvPr>
          <p:cNvCxnSpPr/>
          <p:nvPr/>
        </p:nvCxnSpPr>
        <p:spPr>
          <a:xfrm>
            <a:off x="0" y="276182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312B1FA-2B4D-4200-B359-EB69A7B58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J. Hecker</a:t>
            </a:r>
          </a:p>
          <a:p>
            <a:r>
              <a:rPr lang="en-US" dirty="0"/>
              <a:t> 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9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268BB-07A9-4B52-9B70-512C145F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CA288A-E2AB-4A91-8616-72DC48E65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835564"/>
            <a:ext cx="8825659" cy="2362200"/>
          </a:xfrm>
        </p:spPr>
        <p:txBody>
          <a:bodyPr/>
          <a:lstStyle/>
          <a:p>
            <a:r>
              <a:rPr lang="de-DE" dirty="0"/>
              <a:t>Häufige Datenschutzprobleme auf Schulhomepages</a:t>
            </a:r>
          </a:p>
          <a:p>
            <a:endParaRPr lang="de-DE" dirty="0"/>
          </a:p>
        </p:txBody>
      </p:sp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795B596E-FE09-4619-9BD0-E96D6ABADE0A}"/>
              </a:ext>
            </a:extLst>
          </p:cNvPr>
          <p:cNvCxnSpPr/>
          <p:nvPr/>
        </p:nvCxnSpPr>
        <p:spPr>
          <a:xfrm>
            <a:off x="0" y="2841336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52E57-69AD-46BA-80DA-30933ABC1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659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B128F-9098-4FE8-A67E-A6FD9D0A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D383A3-2EA2-4256-A77D-99B53694C9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Fotografien von Personen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993AB5-C996-4A37-9241-250856EFDA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Für jedes Foto von Personen ist die Einwilligung derer oder der Erziehungsberechtigten notwendig.</a:t>
            </a:r>
          </a:p>
          <a:p>
            <a:r>
              <a:rPr lang="de-DE" dirty="0"/>
              <a:t>Eine Unkenntlichmachung von Gesichtern ist leider nicht ausreichend, um eine Einwilligung zu umgehen.</a:t>
            </a:r>
          </a:p>
          <a:p>
            <a:r>
              <a:rPr lang="de-DE" dirty="0"/>
              <a:t>Die Einwilligungen zum Jahresanfang (Muster, siehe Anlage) deckt nicht alle möglichen Fälle ab!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0D21D8-72CB-4B91-AD2F-3E2159B95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3611207-8F78-4547-BEE1-ECFE7696EC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Nutzen sie die Einwilligungsvorlage und tragen sie den jeweiligen Zweck ein.</a:t>
            </a:r>
          </a:p>
          <a:p>
            <a:r>
              <a:rPr lang="de-DE" dirty="0"/>
              <a:t>Holen sie die Einwilligung im Vorfeld ein.</a:t>
            </a:r>
          </a:p>
          <a:p>
            <a:r>
              <a:rPr lang="de-DE" dirty="0"/>
              <a:t>Stellen sie nie ein Bild ins Internet, zu dem sie nicht alle Einwilligungen (im Vorfeld) eingeholt haben.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4117648-65FD-48DA-A1E3-A4001349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480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B4F1A-2E09-454A-A2D8-CB757F7E2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5B6990-FF6C-4AF2-95A8-4A4970B42D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Erreichbarkeiten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52CE61-758D-4F96-AC6D-04792DA294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Erreichbarkeiten können auf eine Person schließen lassen.</a:t>
            </a:r>
          </a:p>
          <a:p>
            <a:r>
              <a:rPr lang="de-DE" dirty="0"/>
              <a:t>Somit handelt es sich um personenbezogene Daten.</a:t>
            </a:r>
          </a:p>
          <a:p>
            <a:r>
              <a:rPr lang="de-DE" dirty="0"/>
              <a:t>Nicht alle Kontaktdaten sind notwendig zum Betrieb einer Schule und haben somit keine rechtliche Grundlage.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651C40B-FACD-4F80-B8A1-23B172A1A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38B693-DEA8-4B3F-8FF7-3FE1A96989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Mit rechtlicher Grundlage können die Kontaktdaten (notwendige) veröffentlicht werden. (I.d.R. nur Schulleitung mit Namen und Durchwahl des Sekretariats ohne Namen)</a:t>
            </a:r>
          </a:p>
          <a:p>
            <a:r>
              <a:rPr lang="de-DE" dirty="0"/>
              <a:t>Veröffentlichen mit Einwilligung (egal ob externe Partner oder Personen aus dem Schulleben)</a:t>
            </a:r>
          </a:p>
          <a:p>
            <a:r>
              <a:rPr lang="de-DE" dirty="0"/>
              <a:t>Auf ein notwendiges Maß beschränken. (Daraus können sich sonst indirekte Folgen ergeben)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5E6A89A-EE1E-43EC-AE7F-7B2BCA2F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088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83EBB6-4663-4DDD-AC8F-C43A388B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E949F8-3D1F-429D-8788-F13853DAB9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Kalender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A6301A-B028-4A1D-8E23-F72C07F009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Kalendereinträge mit Angaben von Klassen und Lehrkräften lassen Rückschlüsse zu.</a:t>
            </a:r>
          </a:p>
          <a:p>
            <a:r>
              <a:rPr lang="de-DE" dirty="0"/>
              <a:t>Sprechstunden von Lehrkräften der Öffentlichkeit preisgeben.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B82405-3C84-4C2C-A237-E54AD4DEA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6DE8A93-4F67-41AE-A2D3-4053AD77BC5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Auf ein notwendiges Maß beschränken.</a:t>
            </a:r>
          </a:p>
          <a:p>
            <a:r>
              <a:rPr lang="de-DE" dirty="0"/>
              <a:t>Die Abwesenheit der 4c darf nicht dazu führen, dass bei Frau XY die Wohnung wissentlich 5 Tage leer steht.</a:t>
            </a:r>
          </a:p>
          <a:p>
            <a:r>
              <a:rPr lang="de-DE" dirty="0"/>
              <a:t>Geben sie Informationen nur an den betroffenen Personenkreis aus und nicht dem Internet preis.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2BBBAA2E-0F08-4DF5-9B03-C6136DB5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64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2A0A3-307A-4ADC-8B56-F09965A36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A347A4-C1D5-4BF5-87E1-3BFFF1395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Links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341570-7C21-40D2-9FF5-EE5B470921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Eine Linkliste führt von ihrer Seite auf eine andere. </a:t>
            </a:r>
          </a:p>
          <a:p>
            <a:r>
              <a:rPr lang="de-DE" dirty="0"/>
              <a:t>Sie verlinken und haben das Vertrauen ihrer Besucher.</a:t>
            </a:r>
          </a:p>
          <a:p>
            <a:r>
              <a:rPr lang="de-DE" dirty="0"/>
              <a:t>Der Link könnte nicht mehr funktionieren.</a:t>
            </a:r>
          </a:p>
          <a:p>
            <a:r>
              <a:rPr lang="de-DE" dirty="0"/>
              <a:t>Der Link könnte auf eine falsche Seite führen.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B88E5D-3ED3-465B-B5C8-996F5C238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353F7D8-341F-4EC5-970C-F478E0007A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Beschränken sie die Links auf ein Minimum.</a:t>
            </a:r>
          </a:p>
          <a:p>
            <a:r>
              <a:rPr lang="de-DE" dirty="0"/>
              <a:t>Kontrollieren sie regelmäßig die Funktion ihrer Links.</a:t>
            </a:r>
          </a:p>
          <a:p>
            <a:r>
              <a:rPr lang="de-DE" dirty="0"/>
              <a:t>Sollten sie das nicht können, so entfernen sie lieber den oder die betroffenen Links.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69F0EC1-DB2C-473B-9E4B-3BC49592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5897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FADA-3876-43A7-920D-514DE2A7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 an Schulen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269F84-5FB6-4376-AA3F-51F821F7E8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>
                <a:solidFill>
                  <a:srgbClr val="C00000"/>
                </a:solidFill>
              </a:rPr>
              <a:t>Social</a:t>
            </a:r>
            <a:r>
              <a:rPr lang="de-DE" dirty="0">
                <a:solidFill>
                  <a:srgbClr val="C00000"/>
                </a:solidFill>
              </a:rPr>
              <a:t>-Media Plugin, Google und Co.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057CCE-9AFF-4595-A094-BEA075D252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 Daten der Websitenutzer werden, bei Verwendung dieser Tools, an Drittanbieter weitergeleitet.</a:t>
            </a:r>
          </a:p>
          <a:p>
            <a:r>
              <a:rPr lang="de-DE" dirty="0"/>
              <a:t>Die Daten fließen teilweise von ihnen unkontrolliert ab. Auch in die USA. Dies ist datenschutzrechtlich sehr bedenklich. (</a:t>
            </a:r>
            <a:r>
              <a:rPr lang="de-DE" dirty="0" err="1"/>
              <a:t>Cloudact</a:t>
            </a:r>
            <a:r>
              <a:rPr lang="de-DE" dirty="0"/>
              <a:t>)</a:t>
            </a:r>
          </a:p>
          <a:p>
            <a:r>
              <a:rPr lang="de-DE" dirty="0"/>
              <a:t>Sie sind weiterhin für diese Daten verantwortlich.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F914E80-74A8-43F2-A6B0-47B652E7B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>
                <a:solidFill>
                  <a:srgbClr val="92D050"/>
                </a:solidFill>
              </a:rPr>
              <a:t>Lösung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80DB1B-8D7C-4949-A704-6B6404CDD5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Verwenden sie </a:t>
            </a:r>
            <a:r>
              <a:rPr lang="de-DE" dirty="0">
                <a:hlinkClick r:id="rId2"/>
              </a:rPr>
              <a:t>www.openstreet-map.de</a:t>
            </a:r>
            <a:r>
              <a:rPr lang="de-DE" dirty="0"/>
              <a:t> anstatt von Google-Maps.</a:t>
            </a:r>
          </a:p>
          <a:p>
            <a:r>
              <a:rPr lang="de-DE" dirty="0"/>
              <a:t>Verzichten sie auf </a:t>
            </a:r>
            <a:r>
              <a:rPr lang="de-DE" dirty="0" err="1"/>
              <a:t>Social</a:t>
            </a:r>
            <a:r>
              <a:rPr lang="de-DE" dirty="0"/>
              <a:t>-Plugins oder erstellen sie den notwendigen Datenschutzhinweis, in den der Nutzer vorher einwilligen muss.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81D3BCD-FFE5-469C-85C2-2622A302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J. Hecker</a:t>
            </a:r>
          </a:p>
          <a:p>
            <a:r>
              <a:rPr lang="en-US" dirty="0"/>
              <a:t>Fachbetreuer </a:t>
            </a:r>
            <a:r>
              <a:rPr lang="en-US" dirty="0" err="1"/>
              <a:t>Datenschutz</a:t>
            </a:r>
            <a:r>
              <a:rPr lang="en-US" dirty="0"/>
              <a:t> an </a:t>
            </a:r>
            <a:r>
              <a:rPr lang="en-US" dirty="0" err="1"/>
              <a:t>Schulen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526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943</Words>
  <Application>Microsoft Office PowerPoint</Application>
  <PresentationFormat>Breitbild</PresentationFormat>
  <Paragraphs>143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  <vt:lpstr>Datenschutz an Schulen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Datenschutz an Schulen</dc:title>
  <dc:creator>Jens Hecker</dc:creator>
  <cp:lastModifiedBy>Jens Hecker</cp:lastModifiedBy>
  <cp:revision>24</cp:revision>
  <dcterms:created xsi:type="dcterms:W3CDTF">2020-09-10T13:25:23Z</dcterms:created>
  <dcterms:modified xsi:type="dcterms:W3CDTF">2020-12-15T16:42:13Z</dcterms:modified>
</cp:coreProperties>
</file>