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77" r:id="rId10"/>
    <p:sldId id="275" r:id="rId11"/>
    <p:sldId id="276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1B467-AE28-433B-8AFE-9C8F690D8525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6DF8-7E5D-46B3-8300-C64A6A5B5B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5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5B3F0-57A1-479C-A1C9-007DF0DDC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2866A2-94C2-4DDE-A0C0-926970321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5E6CC1-B2D2-4FD9-9982-C8892D83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725F6-4693-4B75-986D-406665F9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B3EF7E-FD61-4B1D-85E0-618376E6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uppieren 5">
            <a:extLst>
              <a:ext uri="{FF2B5EF4-FFF2-40B4-BE49-F238E27FC236}">
                <a16:creationId xmlns:a16="http://schemas.microsoft.com/office/drawing/2014/main" id="{A1E48FFE-0272-4C94-860C-5AA2E3A8F05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867068" y="328882"/>
            <a:ext cx="2457864" cy="1402812"/>
            <a:chOff x="6654210" y="5757863"/>
            <a:chExt cx="2000250" cy="1062654"/>
          </a:xfrm>
        </p:grpSpPr>
        <p:pic>
          <p:nvPicPr>
            <p:cNvPr id="8" name="Picture 5" descr="BW55_KL_sw_weiss">
              <a:extLst>
                <a:ext uri="{FF2B5EF4-FFF2-40B4-BE49-F238E27FC236}">
                  <a16:creationId xmlns:a16="http://schemas.microsoft.com/office/drawing/2014/main" id="{FA1C5FD1-ECE0-4AC5-88EA-FA0F829AC6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C7978A45-F33F-4581-96A9-A339D510C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342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A32FA-29F4-4AB7-AA01-F39C9CF3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35E9E8-983C-4E39-838F-2EC36D55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5B7CC-84B6-4723-A2E5-03AC965F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643F28-7116-4C71-9B56-41D9DD1A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62912E-9DC5-4553-B62B-48A3F428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9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1C935FB-6852-44A7-92D0-D6394B43C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446D01-3F33-4A54-B59F-589942546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3D97-49B9-451E-BD4B-8DD2EA28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244356-C3C3-437D-AB59-A789797F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8A5D1-A1C5-4FF4-A8DD-83B0F5A6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grpSp>
        <p:nvGrpSpPr>
          <p:cNvPr id="7" name="Gruppieren 5">
            <a:extLst>
              <a:ext uri="{FF2B5EF4-FFF2-40B4-BE49-F238E27FC236}">
                <a16:creationId xmlns:a16="http://schemas.microsoft.com/office/drawing/2014/main" id="{013CD1AD-8673-4A4F-8C67-EAE6C7C9499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353550" y="215900"/>
            <a:ext cx="2000250" cy="1063625"/>
            <a:chOff x="6654210" y="5757863"/>
            <a:chExt cx="2000250" cy="1062654"/>
          </a:xfrm>
        </p:grpSpPr>
        <p:pic>
          <p:nvPicPr>
            <p:cNvPr id="9" name="Picture 5" descr="BW55_KL_sw_weiss">
              <a:extLst>
                <a:ext uri="{FF2B5EF4-FFF2-40B4-BE49-F238E27FC236}">
                  <a16:creationId xmlns:a16="http://schemas.microsoft.com/office/drawing/2014/main" id="{D608088E-EF91-4CA5-A35B-5B40DDB8E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6F24586-515D-4A7B-B522-D84AE1BE1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5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B2E00-FCF0-4133-A886-2E39167F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D2FC23-91FF-499D-9B8C-57282F985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523813-696E-45E8-8286-AA165038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52AEE-5E12-4475-ABE8-93CA37C9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31BF0E-7567-4FF9-8407-2076D8E1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uppieren 5">
            <a:extLst>
              <a:ext uri="{FF2B5EF4-FFF2-40B4-BE49-F238E27FC236}">
                <a16:creationId xmlns:a16="http://schemas.microsoft.com/office/drawing/2014/main" id="{810743A8-7C28-4EB2-8B49-152267E0778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353550" y="230188"/>
            <a:ext cx="2000250" cy="1063625"/>
            <a:chOff x="6654210" y="5757863"/>
            <a:chExt cx="2000250" cy="1062654"/>
          </a:xfrm>
        </p:grpSpPr>
        <p:pic>
          <p:nvPicPr>
            <p:cNvPr id="8" name="Picture 5" descr="BW55_KL_sw_weiss">
              <a:extLst>
                <a:ext uri="{FF2B5EF4-FFF2-40B4-BE49-F238E27FC236}">
                  <a16:creationId xmlns:a16="http://schemas.microsoft.com/office/drawing/2014/main" id="{6887AEC6-1433-43C5-A5C1-32602F193D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B20D37E-865F-4261-953E-F3C285F0B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cxnSp>
        <p:nvCxnSpPr>
          <p:cNvPr id="10" name="Gerade Verbindung 7">
            <a:extLst>
              <a:ext uri="{FF2B5EF4-FFF2-40B4-BE49-F238E27FC236}">
                <a16:creationId xmlns:a16="http://schemas.microsoft.com/office/drawing/2014/main" id="{C76B2788-C6B8-470D-BF63-3724D27601BE}"/>
              </a:ext>
            </a:extLst>
          </p:cNvPr>
          <p:cNvCxnSpPr/>
          <p:nvPr userDrawn="1"/>
        </p:nvCxnSpPr>
        <p:spPr>
          <a:xfrm>
            <a:off x="0" y="128858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3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29522-36D6-4DA8-895C-E07609D3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B907D8-113C-4747-8F01-575B132E8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CF7113-4CA7-4C45-A979-989D3782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CBD01C-1E5B-44DE-A58B-28C126B1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B9B95A-7C3D-472C-B1B5-9DD46173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B2240-FAA3-4323-A6EF-807BEDA2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06E63A-0433-4DA0-9820-61C79560D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92263C-5DD3-411D-B910-E838305F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197E70-B366-4F55-BE2D-CCA4B7FB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6F9627-CB4E-46E1-9B70-3FA177C3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9003B9-781B-462A-AA54-FF0CE829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9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20B85-061C-40A7-867B-401F8234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D9CD7E-2B88-450A-8D36-4E6C84CC6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74E9A4-2850-4148-BB0C-7CF3FB11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8B2723-6C5E-4E46-98DC-A82DF5567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2F8CF8-78F7-45A3-BC78-A1EF07485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19DE0F-9E1C-4FB5-92D0-10AE5562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5A482B-BBBB-45D9-A4C1-18592907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B2001B2-EB3C-41CA-87E6-D89E05D3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uppieren 5">
            <a:extLst>
              <a:ext uri="{FF2B5EF4-FFF2-40B4-BE49-F238E27FC236}">
                <a16:creationId xmlns:a16="http://schemas.microsoft.com/office/drawing/2014/main" id="{16ADA13F-0BCD-4B28-8C44-4D8EC40A628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351962" y="334963"/>
            <a:ext cx="2000250" cy="1063625"/>
            <a:chOff x="6654210" y="5757863"/>
            <a:chExt cx="2000250" cy="1062654"/>
          </a:xfrm>
        </p:grpSpPr>
        <p:pic>
          <p:nvPicPr>
            <p:cNvPr id="11" name="Picture 5" descr="BW55_KL_sw_weiss">
              <a:extLst>
                <a:ext uri="{FF2B5EF4-FFF2-40B4-BE49-F238E27FC236}">
                  <a16:creationId xmlns:a16="http://schemas.microsoft.com/office/drawing/2014/main" id="{66CB9ED6-7A18-4A3B-93B6-550DF01658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1ADFEC58-A546-4402-93CF-0F1CF5FB2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cxnSp>
        <p:nvCxnSpPr>
          <p:cNvPr id="13" name="Gerade Verbindung 7">
            <a:extLst>
              <a:ext uri="{FF2B5EF4-FFF2-40B4-BE49-F238E27FC236}">
                <a16:creationId xmlns:a16="http://schemas.microsoft.com/office/drawing/2014/main" id="{2B325772-91CF-4D4F-B7EB-3D412FBCFB5C}"/>
              </a:ext>
            </a:extLst>
          </p:cNvPr>
          <p:cNvCxnSpPr/>
          <p:nvPr userDrawn="1"/>
        </p:nvCxnSpPr>
        <p:spPr>
          <a:xfrm>
            <a:off x="0" y="1179513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60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2EB8C-7229-45A7-9B33-DEB941DA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856450-25AF-4FBF-B46F-964446A3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974697-4374-4443-8433-7C57272D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D4EA6-549B-4C38-9823-C5D73D31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4CD25B-3C91-4014-8CC5-6EE6B943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23BF9C-5688-483A-87C6-4A62F980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109D82-C1BE-4460-B833-AE42A984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D8883-B630-4395-B7DE-AFF3238B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26AC95-F50A-4FBF-909B-EB5BA8420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AF4FBF-10ED-4D3C-B5EA-DAB69F280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94101C-F5F5-4EFE-A314-04A62FB9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44D204-016F-4BC5-80E1-3925CF32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825055-403E-4783-9A3E-50AC2A43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5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0C8A2-37E8-4D62-B56D-D3CA770D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388CA-503E-495E-AF9D-27FE9E6DF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88F819-A6BD-4CA4-AAC0-C250BB970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459217-10E4-4408-9D1E-F573593F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7A8035-9344-44C0-9552-6F59767F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97E9CB-FC42-44DE-AE20-C9E424BC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1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6BF04C6-DD66-47BC-A97C-9821C895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205511-EF9A-4ECA-A382-59D98C48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2B451D-20BE-413F-ACC3-7FD1C0A3C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F89FBB-B14F-4ADB-99B3-E43711B13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B20DD-5D29-4B9E-BF2D-79DAD1530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9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tenschutz@ssa-ka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0112D-C503-42F0-94B0-1499042CF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D8AB23-A36A-4AE9-BDF6-6DCE798DC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Datenschutz – </a:t>
            </a:r>
            <a:r>
              <a:rPr lang="de-DE" b="1" dirty="0">
                <a:solidFill>
                  <a:srgbClr val="FF0000"/>
                </a:solidFill>
              </a:rPr>
              <a:t>T</a:t>
            </a:r>
            <a:r>
              <a:rPr lang="de-DE" dirty="0"/>
              <a:t>echnisch-</a:t>
            </a:r>
            <a:r>
              <a:rPr lang="de-DE" b="1" dirty="0">
                <a:solidFill>
                  <a:srgbClr val="FF0000"/>
                </a:solidFill>
              </a:rPr>
              <a:t>o</a:t>
            </a:r>
            <a:r>
              <a:rPr lang="de-DE" dirty="0"/>
              <a:t>rganisatorische </a:t>
            </a:r>
            <a:r>
              <a:rPr lang="de-DE" b="1" dirty="0">
                <a:solidFill>
                  <a:srgbClr val="FF0000"/>
                </a:solidFill>
              </a:rPr>
              <a:t>M</a:t>
            </a:r>
            <a:r>
              <a:rPr lang="de-DE" dirty="0"/>
              <a:t>aßnahmen</a:t>
            </a:r>
          </a:p>
          <a:p>
            <a:r>
              <a:rPr lang="de-DE" dirty="0" err="1">
                <a:solidFill>
                  <a:srgbClr val="FF0000"/>
                </a:solidFill>
              </a:rPr>
              <a:t>ToM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4C0AA36D-E5DC-491C-9EE7-1F933BCE0D1D}"/>
              </a:ext>
            </a:extLst>
          </p:cNvPr>
          <p:cNvCxnSpPr/>
          <p:nvPr/>
        </p:nvCxnSpPr>
        <p:spPr>
          <a:xfrm>
            <a:off x="1802296" y="350473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514282-4114-4370-8995-CBDF275F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</a:t>
            </a:r>
          </a:p>
          <a:p>
            <a:r>
              <a:rPr lang="en-US" dirty="0"/>
              <a:t>Fachbetreuer Datenschutz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4065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98FBC-50DA-4456-9A66-9EB5DCEB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A52B18-F5E6-4B0B-A664-FAF910BD8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Digitale Medien</a:t>
            </a:r>
          </a:p>
          <a:p>
            <a:r>
              <a:rPr lang="de-DE" sz="2000" dirty="0"/>
              <a:t>Cloud</a:t>
            </a:r>
          </a:p>
          <a:p>
            <a:pPr lvl="1"/>
            <a:r>
              <a:rPr lang="de-DE" sz="1400" dirty="0"/>
              <a:t>Ein speichern von Daten in der Cloud ist möglich, benötigt aber folgende Kriterien:</a:t>
            </a:r>
          </a:p>
          <a:p>
            <a:pPr lvl="2"/>
            <a:r>
              <a:rPr lang="de-DE" sz="1050" dirty="0"/>
              <a:t>Schuleigener / Landeseigener Server oder Server innerhalb der EU und mit einem gültigen Auftragsdatenverarbeitungsvertrag mit dem Drittanbieter.</a:t>
            </a:r>
          </a:p>
          <a:p>
            <a:pPr lvl="2"/>
            <a:r>
              <a:rPr lang="de-DE" sz="1050" dirty="0"/>
              <a:t>Verschlüsselung der Daten, bevor Sie in der Cloud gespeichert werden. Mindestanforderung = AES 256 (Bsp.: das aktuelle Office bietet diese Funktion für Office- Dokumente, wie Word oder Excel).</a:t>
            </a:r>
          </a:p>
          <a:p>
            <a:pPr lvl="2"/>
            <a:r>
              <a:rPr lang="de-DE" sz="1050" dirty="0"/>
              <a:t>Backup für den Fall des Datenverlustes ist ratsam.</a:t>
            </a:r>
          </a:p>
          <a:p>
            <a:pPr marL="228600" lvl="2">
              <a:lnSpc>
                <a:spcPct val="100000"/>
              </a:lnSpc>
              <a:spcBef>
                <a:spcPts val="1000"/>
              </a:spcBef>
            </a:pPr>
            <a:r>
              <a:rPr lang="de-DE" dirty="0"/>
              <a:t>Handy, Tablet, etc.</a:t>
            </a:r>
          </a:p>
          <a:p>
            <a:pPr marL="685800" lvl="3">
              <a:lnSpc>
                <a:spcPct val="100000"/>
              </a:lnSpc>
              <a:spcBef>
                <a:spcPts val="1000"/>
              </a:spcBef>
            </a:pPr>
            <a:r>
              <a:rPr lang="de-DE" sz="1400" dirty="0"/>
              <a:t>Achten Sie bei der Nutzung darauf, wer neben Ihnen sitzt und vielleicht ungewollt mitliest.</a:t>
            </a:r>
          </a:p>
          <a:p>
            <a:pPr marL="685800" lvl="3">
              <a:lnSpc>
                <a:spcPct val="100000"/>
              </a:lnSpc>
              <a:spcBef>
                <a:spcPts val="1000"/>
              </a:spcBef>
            </a:pPr>
            <a:r>
              <a:rPr lang="de-DE" sz="1400" dirty="0"/>
              <a:t>Nutzen Sie </a:t>
            </a:r>
            <a:r>
              <a:rPr lang="de-DE" sz="1400" dirty="0" err="1"/>
              <a:t>PIN´s</a:t>
            </a:r>
            <a:r>
              <a:rPr lang="de-DE" sz="1400" dirty="0"/>
              <a:t> oder Passwörter zum Schutz der Geräte.</a:t>
            </a:r>
          </a:p>
          <a:p>
            <a:pPr marL="685800" lvl="3">
              <a:lnSpc>
                <a:spcPct val="100000"/>
              </a:lnSpc>
              <a:spcBef>
                <a:spcPts val="1000"/>
              </a:spcBef>
            </a:pPr>
            <a:r>
              <a:rPr lang="de-DE" sz="1400" dirty="0"/>
              <a:t>Bestimmte Zugriffe über 2-Faktor-Authentifizierung durchführen </a:t>
            </a:r>
          </a:p>
          <a:p>
            <a:pPr marL="1143000" lvl="4">
              <a:lnSpc>
                <a:spcPct val="100000"/>
              </a:lnSpc>
              <a:spcBef>
                <a:spcPts val="1000"/>
              </a:spcBef>
            </a:pPr>
            <a:r>
              <a:rPr lang="de-DE" sz="1050" dirty="0"/>
              <a:t>Nicht nur Benutzername und Passwort abfragen, sondern in einer weiteren Stufe eine weitere Abfrage einrichten.</a:t>
            </a:r>
          </a:p>
          <a:p>
            <a:pPr marL="457200" lvl="3" indent="0">
              <a:lnSpc>
                <a:spcPct val="100000"/>
              </a:lnSpc>
              <a:spcBef>
                <a:spcPts val="1000"/>
              </a:spcBef>
              <a:buNone/>
            </a:pPr>
            <a:endParaRPr lang="de-DE" sz="1400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E021C4-8366-4801-8D48-E2256052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</a:t>
            </a:r>
            <a:r>
              <a:rPr lang="en-US" dirty="0" err="1"/>
              <a:t>Datenschutz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6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BAE1A-8E1A-43D3-98B1-7D7025AC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E3EDC3-9847-4329-A596-41F676210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1000"/>
              </a:spcBef>
              <a:buNone/>
            </a:pPr>
            <a:r>
              <a:rPr lang="de-DE" sz="2400" dirty="0"/>
              <a:t>E-Mail</a:t>
            </a:r>
          </a:p>
          <a:p>
            <a:pPr marL="0" lvl="2" indent="0">
              <a:spcBef>
                <a:spcPts val="1000"/>
              </a:spcBef>
              <a:buNone/>
            </a:pPr>
            <a:endParaRPr lang="de-DE" dirty="0"/>
          </a:p>
          <a:p>
            <a:pPr marL="271463" lvl="3" indent="-271463">
              <a:spcBef>
                <a:spcPts val="1000"/>
              </a:spcBef>
            </a:pPr>
            <a:r>
              <a:rPr lang="de-DE" dirty="0"/>
              <a:t>Nutzen Sie bitte keine privaten E-Mail-Adressen, sondern dienstliche E-Mail-Adressen.</a:t>
            </a:r>
          </a:p>
          <a:p>
            <a:pPr marL="1143000" lvl="4">
              <a:spcBef>
                <a:spcPts val="1000"/>
              </a:spcBef>
            </a:pPr>
            <a:r>
              <a:rPr lang="de-DE" sz="1200" dirty="0"/>
              <a:t>Leiten Sie auch keine dienstlichen E-Mails auf Ihr privates E-Mail-Konto weiter. Dies entspricht einer Weitergabe von personenbezogenen Daten an Dritte.</a:t>
            </a:r>
          </a:p>
          <a:p>
            <a:pPr marL="271463" lvl="3" indent="-271463">
              <a:spcBef>
                <a:spcPts val="1000"/>
              </a:spcBef>
            </a:pPr>
            <a:r>
              <a:rPr lang="de-DE" dirty="0"/>
              <a:t>Nutzen Sie E-Mails als Kontaktaufnahme mit Eltern oder Erziehungsberechtigten? </a:t>
            </a:r>
          </a:p>
          <a:p>
            <a:pPr marL="1143000" lvl="4">
              <a:spcBef>
                <a:spcPts val="1000"/>
              </a:spcBef>
            </a:pPr>
            <a:r>
              <a:rPr lang="de-DE" sz="1200" dirty="0"/>
              <a:t>Sorgen Sie dafür, dass Sie den Verteiler nur in Blindkopie setzen, sonst kennen alle die E-Mail-Adressen der anderen angeschriebenen Personen.</a:t>
            </a:r>
          </a:p>
          <a:p>
            <a:pPr marL="1143000" lvl="4">
              <a:spcBef>
                <a:spcPts val="1000"/>
              </a:spcBef>
            </a:pPr>
            <a:r>
              <a:rPr lang="de-DE" sz="1200" dirty="0"/>
              <a:t>Nutzen Sie E-Mails an Eltern und Erziehungsberechtigte bitte nur zur Terminabsprache.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7CAC80-9A61-45C0-A0E1-FB68C257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</a:t>
            </a:r>
            <a:r>
              <a:rPr lang="en-US" dirty="0" err="1"/>
              <a:t>Datenschutz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7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47A5A-D3E3-4D9F-BD3F-E3C5C0825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AA2207-FF9D-46B3-AF33-9D3F9916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Fragen?</a:t>
            </a:r>
          </a:p>
          <a:p>
            <a:pPr marL="0" indent="0" algn="ctr">
              <a:buNone/>
            </a:pPr>
            <a:r>
              <a:rPr lang="de-DE" dirty="0">
                <a:hlinkClick r:id="rId2"/>
              </a:rPr>
              <a:t>datenschutz@ssa-ka.de</a:t>
            </a:r>
            <a:r>
              <a:rPr lang="de-DE" dirty="0"/>
              <a:t> !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Vielen Dank für ihre Aufmerksamkeit.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AE21E-8A58-4F6A-AA9C-BA02D8C3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Datenschutz </a:t>
            </a:r>
          </a:p>
        </p:txBody>
      </p:sp>
    </p:spTree>
    <p:extLst>
      <p:ext uri="{BB962C8B-B14F-4D97-AF65-F5344CB8AC3E}">
        <p14:creationId xmlns:p14="http://schemas.microsoft.com/office/powerpoint/2010/main" val="14703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90A8F-AED7-4059-95C3-78BD16E28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0D0446-2D1F-4B36-BC21-CA5B7BE46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Zweck der Präsentation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Vorwort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Was sind personenbezogene Daten und was sind besondere Kategorien personenbezogener Daten?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Technisch-organisatorische Maßnahmen</a:t>
            </a:r>
          </a:p>
          <a:p>
            <a:pPr lvl="1"/>
            <a:r>
              <a:rPr lang="de-DE" dirty="0"/>
              <a:t>Die Benutzer (Zugriffskontrolle / Zutrittskontrolle)</a:t>
            </a:r>
          </a:p>
          <a:p>
            <a:pPr lvl="1"/>
            <a:r>
              <a:rPr lang="de-DE" dirty="0"/>
              <a:t>Digitale Medien</a:t>
            </a:r>
          </a:p>
          <a:p>
            <a:pPr lvl="1"/>
            <a:r>
              <a:rPr lang="de-DE" dirty="0"/>
              <a:t>E-Mail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357F65-E4D9-40B6-9463-31C6D9FC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Datenschutz </a:t>
            </a:r>
          </a:p>
        </p:txBody>
      </p:sp>
    </p:spTree>
    <p:extLst>
      <p:ext uri="{BB962C8B-B14F-4D97-AF65-F5344CB8AC3E}">
        <p14:creationId xmlns:p14="http://schemas.microsoft.com/office/powerpoint/2010/main" val="347694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876AF51-9D7A-4D73-B379-347138F4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0D1DFF9-AB13-4983-9149-BE20060E7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3" y="2761822"/>
            <a:ext cx="8825659" cy="2362200"/>
          </a:xfrm>
        </p:spPr>
        <p:txBody>
          <a:bodyPr/>
          <a:lstStyle/>
          <a:p>
            <a:r>
              <a:rPr lang="de-DE" dirty="0"/>
              <a:t>Zweck der Präsentation ist es, den Schulen in datenschutzrechtlichen Belangen, beratend zur Seite zu stehen. Ferner sollen mögliche Folgen aus der unberechtigten Nutzung von personenbezogenen Daten verhindert werden.</a:t>
            </a:r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DCD82C8F-2422-409D-8D23-654201CC60D5}"/>
              </a:ext>
            </a:extLst>
          </p:cNvPr>
          <p:cNvCxnSpPr/>
          <p:nvPr/>
        </p:nvCxnSpPr>
        <p:spPr>
          <a:xfrm>
            <a:off x="0" y="276182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312B1FA-2B4D-4200-B359-EB69A7B5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Datenschutz </a:t>
            </a:r>
          </a:p>
        </p:txBody>
      </p:sp>
    </p:spTree>
    <p:extLst>
      <p:ext uri="{BB962C8B-B14F-4D97-AF65-F5344CB8AC3E}">
        <p14:creationId xmlns:p14="http://schemas.microsoft.com/office/powerpoint/2010/main" val="145839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268BB-07A9-4B52-9B70-512C145F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CA288A-E2AB-4A91-8616-72DC48E65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835564"/>
            <a:ext cx="8825659" cy="2362200"/>
          </a:xfrm>
        </p:spPr>
        <p:txBody>
          <a:bodyPr/>
          <a:lstStyle/>
          <a:p>
            <a:r>
              <a:rPr lang="de-DE" dirty="0" err="1"/>
              <a:t>ToM</a:t>
            </a:r>
            <a:endParaRPr lang="de-DE" dirty="0"/>
          </a:p>
          <a:p>
            <a:endParaRPr lang="de-DE" dirty="0"/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795B596E-FE09-4619-9BD0-E96D6ABADE0A}"/>
              </a:ext>
            </a:extLst>
          </p:cNvPr>
          <p:cNvCxnSpPr/>
          <p:nvPr/>
        </p:nvCxnSpPr>
        <p:spPr>
          <a:xfrm>
            <a:off x="0" y="2841336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52E57-69AD-46BA-80DA-30933ABC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Datenschutz </a:t>
            </a:r>
          </a:p>
        </p:txBody>
      </p:sp>
    </p:spTree>
    <p:extLst>
      <p:ext uri="{BB962C8B-B14F-4D97-AF65-F5344CB8AC3E}">
        <p14:creationId xmlns:p14="http://schemas.microsoft.com/office/powerpoint/2010/main" val="200659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B128F-9098-4FE8-A67E-A6FD9D0A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993AB5-C996-4A37-9241-250856EFD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Vorwort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dirty="0"/>
              <a:t>Der Umgang mit personenbezogenen Daten ist allgegenwärtig. Täglich kommt es mehrfach zu einer Verarbeitung. Doch ist es in der Schule oft nicht immer klar, wann man datenschutzrechtliche Belange berührt. </a:t>
            </a:r>
          </a:p>
          <a:p>
            <a:pPr marL="0" indent="0">
              <a:buNone/>
            </a:pPr>
            <a:r>
              <a:rPr lang="de-DE" sz="2000" dirty="0"/>
              <a:t>Diese Präsentation soll Ihnen ein grundlegendes Handwerkszeug näher bringen und Sie in Ihrer alltäglichen Arbeit unterstützen.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4117648-65FD-48DA-A1E3-A4001349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Datenschutz </a:t>
            </a:r>
          </a:p>
        </p:txBody>
      </p:sp>
    </p:spTree>
    <p:extLst>
      <p:ext uri="{BB962C8B-B14F-4D97-AF65-F5344CB8AC3E}">
        <p14:creationId xmlns:p14="http://schemas.microsoft.com/office/powerpoint/2010/main" val="377480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7F8F7-CE6F-467D-ABE0-CBF26AA5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FA2F55-2E55-44D3-8A0C-400FD5B4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Personenbezogene Daten und besondere Kategorien personenbezogener Daten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dirty="0"/>
              <a:t>Personenbezogene Daten sind:</a:t>
            </a:r>
          </a:p>
          <a:p>
            <a:pPr marL="0" indent="0">
              <a:buNone/>
            </a:pPr>
            <a:r>
              <a:rPr lang="de-DE" sz="1400" dirty="0"/>
              <a:t>„</a:t>
            </a:r>
            <a:r>
              <a:rPr lang="de-DE" sz="1400" i="1" dirty="0"/>
              <a:t>alle Informationen, die sich auf eine identifizierte oder identifizierbare natürliche Person beziehen;“ Art. 4 Nr. 1 DSGVO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dirty="0"/>
              <a:t>Beispiele für Personenbezogene Daten:</a:t>
            </a:r>
          </a:p>
          <a:p>
            <a:pPr marL="0" indent="0">
              <a:buNone/>
            </a:pPr>
            <a:r>
              <a:rPr lang="de-DE" sz="1400" i="1" dirty="0"/>
              <a:t>Familienname, Vorname, Telefonnummer, Adresse, Geburtsdatum, Muttersprache, Staatsangehörigkeit, Wahlpflichtfächer, Praktika, AG-Teilnahme, Schullaufbahn, Teilnahme am muttersprachlichen Unterricht, ….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dirty="0"/>
              <a:t>Beispiele für besondere Kategorien von personenbezogenen Daten:</a:t>
            </a:r>
          </a:p>
          <a:p>
            <a:pPr marL="0" indent="0">
              <a:buNone/>
            </a:pPr>
            <a:r>
              <a:rPr lang="de-DE" sz="1200" dirty="0">
                <a:solidFill>
                  <a:srgbClr val="FF0000"/>
                </a:solidFill>
              </a:rPr>
              <a:t>(diese müssen besonders vor dem unberechtigtem Zugriff Dritter geschützt werden)</a:t>
            </a:r>
          </a:p>
          <a:p>
            <a:pPr marL="0" indent="0">
              <a:buNone/>
            </a:pPr>
            <a:r>
              <a:rPr lang="de-DE" sz="1400" i="1" dirty="0"/>
              <a:t>Religionszugehörigkeit, Behinderungen, Befreiung vom Sportunterricht, Krankheiten, Förderung, …</a:t>
            </a:r>
            <a:endParaRPr lang="de-DE" sz="1600" i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641078-6EE8-4FD5-9030-B5A039EC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</a:t>
            </a:r>
            <a:r>
              <a:rPr lang="en-US" dirty="0" err="1"/>
              <a:t>Datenschutz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863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D50B9-4964-4297-8DDD-389F5BA0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229179-C40C-4195-8D72-C28271CDE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None/>
            </a:pPr>
            <a:r>
              <a:rPr lang="de-DE" dirty="0"/>
              <a:t>Die Benutzer (Zugriffskontrolle / Zutrittskontrolle)</a:t>
            </a:r>
          </a:p>
          <a:p>
            <a:pPr marL="0" indent="0">
              <a:buNone/>
            </a:pPr>
            <a:endParaRPr lang="de-DE" sz="1600" dirty="0"/>
          </a:p>
          <a:p>
            <a:r>
              <a:rPr lang="de-DE" sz="2000" dirty="0"/>
              <a:t>Zutrittskontrolle</a:t>
            </a:r>
          </a:p>
          <a:p>
            <a:pPr lvl="1"/>
            <a:r>
              <a:rPr lang="de-DE" sz="1600" dirty="0"/>
              <a:t>Lassen Sie nur den erlaubten Personenkreis in die Räume mit personenbezogenen Daten </a:t>
            </a:r>
          </a:p>
          <a:p>
            <a:pPr lvl="2"/>
            <a:r>
              <a:rPr lang="de-DE" sz="1200" dirty="0"/>
              <a:t>Beispiele: Schlüsselregelung, Zutritt nur mit Chip, Türen nach Verlassen stets verschließen, Raumlisten zum Eintragen der anwesenden Personen (für besonders sensible Bereiche)</a:t>
            </a:r>
          </a:p>
          <a:p>
            <a:pPr lvl="1"/>
            <a:r>
              <a:rPr lang="de-DE" sz="1600" dirty="0"/>
              <a:t>Schutz vor Mithören</a:t>
            </a:r>
          </a:p>
          <a:p>
            <a:pPr lvl="2"/>
            <a:r>
              <a:rPr lang="de-DE" sz="1200" dirty="0"/>
              <a:t>Hier ist nicht das Abhören gemeint, sondern das zufällige Mithören. Achten Sie darauf wo Sie Ihre Besprechungen abhalten.</a:t>
            </a:r>
          </a:p>
          <a:p>
            <a:pPr lvl="1"/>
            <a:r>
              <a:rPr lang="de-DE" sz="1600" dirty="0"/>
              <a:t>Sprechen Sie fremde Personen im Schulhaus an</a:t>
            </a:r>
          </a:p>
          <a:p>
            <a:pPr marL="444500" lvl="3" indent="0">
              <a:buNone/>
            </a:pPr>
            <a:endParaRPr lang="de-DE" sz="1400" dirty="0"/>
          </a:p>
          <a:p>
            <a:pPr marL="457200" lvl="1" indent="0">
              <a:buNone/>
            </a:pPr>
            <a:r>
              <a:rPr lang="de-DE" sz="2000" dirty="0"/>
              <a:t>  </a:t>
            </a:r>
          </a:p>
          <a:p>
            <a:pPr marL="457200" lvl="1" indent="0">
              <a:buNone/>
            </a:pPr>
            <a:endParaRPr lang="de-DE" sz="1600" dirty="0"/>
          </a:p>
          <a:p>
            <a:pPr lvl="1"/>
            <a:endParaRPr lang="de-DE" sz="1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23DEC64-2F71-4C7B-A73C-D152F347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</a:t>
            </a:r>
            <a:r>
              <a:rPr lang="en-US" dirty="0" err="1"/>
              <a:t>Datenschutz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968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E8CEB-0E7A-4012-9F6D-390931E2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8134CF-79A4-4728-A0DA-83533849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None/>
            </a:pPr>
            <a:r>
              <a:rPr lang="de-DE" dirty="0"/>
              <a:t>Die Benutzer (Zugriffskontrolle / Zutrittskontrolle)</a:t>
            </a:r>
          </a:p>
          <a:p>
            <a:pPr marL="457200" lvl="1" indent="0">
              <a:buNone/>
            </a:pPr>
            <a:endParaRPr lang="de-DE" sz="1600" dirty="0"/>
          </a:p>
          <a:p>
            <a:pPr marL="271463" lvl="1" indent="-271463"/>
            <a:r>
              <a:rPr lang="de-DE" sz="2000" dirty="0"/>
              <a:t>Zugriffskontrolle</a:t>
            </a:r>
          </a:p>
          <a:p>
            <a:pPr marL="728663" lvl="2" indent="-271463"/>
            <a:r>
              <a:rPr lang="de-DE" sz="1600" dirty="0"/>
              <a:t>Nur die zugehörige Klassenlehrkraft und die zugehörigen Fachlehrer dürfen Zugriff auf die Daten haben. Weitere Ausnahmen, wie Schulleitung oder Sekretariat sind im Einzelfall möglich.</a:t>
            </a:r>
          </a:p>
          <a:p>
            <a:pPr marL="1185863" lvl="3" indent="-271463"/>
            <a:r>
              <a:rPr lang="de-DE" sz="1200" dirty="0"/>
              <a:t>Beispiel: Die Mathenote von Schülerin XY ist für den Sportlehrer der Parallelklasse unerheblich.</a:t>
            </a:r>
          </a:p>
          <a:p>
            <a:pPr marL="728663" lvl="2" indent="-271463"/>
            <a:r>
              <a:rPr lang="de-DE" sz="1600" dirty="0"/>
              <a:t>Lassen sie nichts offen liegen. Arbeiten Sie nach dem „clean Desk-Prinzip“.</a:t>
            </a:r>
          </a:p>
          <a:p>
            <a:pPr marL="1185863" lvl="3" indent="-271463"/>
            <a:r>
              <a:rPr lang="de-DE" sz="1200" dirty="0"/>
              <a:t>Beispiele: Notenliste, Lehrerplaner, Klassenliste, Telefonketten</a:t>
            </a:r>
          </a:p>
          <a:p>
            <a:pPr lvl="1"/>
            <a:r>
              <a:rPr lang="de-DE" sz="1600" dirty="0"/>
              <a:t>Aktenvernichter</a:t>
            </a:r>
          </a:p>
          <a:p>
            <a:pPr lvl="2"/>
            <a:r>
              <a:rPr lang="de-DE" sz="1200" dirty="0"/>
              <a:t>Vernichten Sie Daten, die nicht mehr benötigt werden, mit Hilfe eines Aktenvernichters.</a:t>
            </a:r>
          </a:p>
          <a:p>
            <a:pPr marL="728663" lvl="2" indent="-271463"/>
            <a:r>
              <a:rPr lang="de-DE" sz="1600" dirty="0"/>
              <a:t>USB-Stick / externe Festplatten verschlüsseln</a:t>
            </a:r>
          </a:p>
          <a:p>
            <a:pPr marL="1185863" lvl="3" indent="-271463"/>
            <a:r>
              <a:rPr lang="de-DE" sz="1300" dirty="0"/>
              <a:t>Schon einmal den USB-Stick liegen oder sogar im PC stecken lassen? Verschlüsselt sind die Daten sicherer.</a:t>
            </a:r>
          </a:p>
          <a:p>
            <a:pPr marL="1185863" lvl="3" indent="-271463"/>
            <a:r>
              <a:rPr lang="de-DE" sz="1300" dirty="0"/>
              <a:t>Software dafür gibt es auch kostenlos, z.B.: </a:t>
            </a:r>
            <a:r>
              <a:rPr lang="de-DE" sz="1300" dirty="0" err="1"/>
              <a:t>Veracrypt</a:t>
            </a:r>
            <a:r>
              <a:rPr lang="de-DE" sz="1300" dirty="0"/>
              <a:t>, </a:t>
            </a:r>
            <a:r>
              <a:rPr lang="de-DE" sz="1300" dirty="0" err="1"/>
              <a:t>Cryptomator</a:t>
            </a:r>
            <a:endParaRPr lang="de-DE" sz="13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510022-1A57-40FD-9CE9-6CA812C1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</a:t>
            </a:r>
            <a:r>
              <a:rPr lang="en-US" dirty="0" err="1"/>
              <a:t>Datenschutz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375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610D1-F73F-40DF-A629-F03D6C34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0DBC39-8382-48C0-940D-C5F826649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None/>
            </a:pPr>
            <a:r>
              <a:rPr lang="de-DE" sz="2000" dirty="0"/>
              <a:t>Die Benutzer (Zugriffskontrolle / Zutrittskontrolle)</a:t>
            </a:r>
          </a:p>
          <a:p>
            <a:pPr marL="457200" lvl="1" indent="-457200">
              <a:buNone/>
            </a:pPr>
            <a:endParaRPr lang="de-DE" sz="2000" dirty="0"/>
          </a:p>
          <a:p>
            <a:pPr marL="457200" lvl="1" indent="-457200"/>
            <a:r>
              <a:rPr lang="de-DE" sz="2000" dirty="0"/>
              <a:t>Zugriffskontrolle</a:t>
            </a:r>
          </a:p>
          <a:p>
            <a:pPr marL="730250" lvl="3" indent="-285750"/>
            <a:r>
              <a:rPr lang="de-DE" sz="1600" dirty="0"/>
              <a:t>Benutzerkonten und Benutzerrollen</a:t>
            </a:r>
          </a:p>
          <a:p>
            <a:pPr marL="1187450" lvl="4" indent="-285750"/>
            <a:r>
              <a:rPr lang="de-DE" sz="1200" dirty="0"/>
              <a:t>Richten Sie diese so ein, dass nur der berechtigte Personenkreis Zugriff auf die Daten hat.</a:t>
            </a:r>
          </a:p>
          <a:p>
            <a:pPr marL="1644650" lvl="5" indent="-285750"/>
            <a:r>
              <a:rPr lang="de-DE" sz="1200" dirty="0"/>
              <a:t>Beispiel: Die Religionslehrkräfte können nicht auf die Deutschnoten der SuS zugreifen aber auf die eigene Notenliste, um Ihre Noten einzutragen.</a:t>
            </a:r>
          </a:p>
          <a:p>
            <a:pPr marL="742950" lvl="2" indent="-285750"/>
            <a:r>
              <a:rPr lang="de-DE" sz="1600" dirty="0"/>
              <a:t>Passwort, Bildschirmsperre</a:t>
            </a:r>
          </a:p>
          <a:p>
            <a:pPr marL="1200150" lvl="3" indent="-285750"/>
            <a:r>
              <a:rPr lang="de-DE" sz="1200" dirty="0"/>
              <a:t>Lassen Sie Ihren PC-Arbeitsplatz nicht „offen stehen“ sondern schützen Sie ihn mit einem Passwort, welches automatisch mit dem Bildschirmschoner erneut eingegeben werden muss. Schreiben Sie das Passwort bitte nicht auf.</a:t>
            </a:r>
          </a:p>
          <a:p>
            <a:pPr marL="742950" lvl="2" indent="-285750"/>
            <a:r>
              <a:rPr lang="de-DE" sz="1600" dirty="0"/>
              <a:t>Vertretungsplan</a:t>
            </a:r>
          </a:p>
          <a:p>
            <a:pPr marL="1200150" lvl="3" indent="-285750"/>
            <a:r>
              <a:rPr lang="de-DE" sz="1200" dirty="0"/>
              <a:t>Lehrpersonen sind durch ein Kürzel zu nennen. Online sollte dieser nur für die Nutzer und Passwortgeschützt sein.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EFED94-6509-4719-AD50-FBBDEB24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Fachbetreuer </a:t>
            </a:r>
            <a:r>
              <a:rPr lang="en-US" dirty="0" err="1"/>
              <a:t>Datenschutz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070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856</Words>
  <Application>Microsoft Office PowerPoint</Application>
  <PresentationFormat>Breitbild</PresentationFormat>
  <Paragraphs>111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 an Schulen</dc:title>
  <dc:creator>Jens Hecker</dc:creator>
  <cp:lastModifiedBy>Jens Hecker</cp:lastModifiedBy>
  <cp:revision>57</cp:revision>
  <dcterms:created xsi:type="dcterms:W3CDTF">2020-09-10T13:25:23Z</dcterms:created>
  <dcterms:modified xsi:type="dcterms:W3CDTF">2020-12-10T14:38:57Z</dcterms:modified>
</cp:coreProperties>
</file>